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4104" r:id="rId2"/>
  </p:sldMasterIdLst>
  <p:notesMasterIdLst>
    <p:notesMasterId r:id="rId19"/>
  </p:notesMasterIdLst>
  <p:sldIdLst>
    <p:sldId id="256" r:id="rId3"/>
    <p:sldId id="263" r:id="rId4"/>
    <p:sldId id="298" r:id="rId5"/>
    <p:sldId id="259" r:id="rId6"/>
    <p:sldId id="287" r:id="rId7"/>
    <p:sldId id="271" r:id="rId8"/>
    <p:sldId id="272" r:id="rId9"/>
    <p:sldId id="299" r:id="rId10"/>
    <p:sldId id="306" r:id="rId11"/>
    <p:sldId id="308" r:id="rId12"/>
    <p:sldId id="305" r:id="rId13"/>
    <p:sldId id="290" r:id="rId14"/>
    <p:sldId id="293" r:id="rId15"/>
    <p:sldId id="309" r:id="rId16"/>
    <p:sldId id="310" r:id="rId17"/>
    <p:sldId id="311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B02"/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49" autoAdjust="0"/>
  </p:normalViewPr>
  <p:slideViewPr>
    <p:cSldViewPr>
      <p:cViewPr varScale="1">
        <p:scale>
          <a:sx n="105" d="100"/>
          <a:sy n="105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94ACE-13BF-4784-8F62-12D5A6B49AA5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48ABB-35BA-471D-9AE4-49FE7327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0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note about</a:t>
            </a:r>
            <a:r>
              <a:rPr lang="en-US" baseline="0" dirty="0" smtClean="0"/>
              <a:t> amount collected for PVS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1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7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928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660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282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431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691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060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853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935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98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665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607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316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00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26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63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91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08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01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03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39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31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2019-20 Budget Workshop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17,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872067"/>
          </a:xfrm>
        </p:spPr>
        <p:txBody>
          <a:bodyPr>
            <a:normAutofit/>
          </a:bodyPr>
          <a:lstStyle/>
          <a:p>
            <a:r>
              <a:rPr lang="en-US" dirty="0" smtClean="0"/>
              <a:t>86</a:t>
            </a:r>
            <a:r>
              <a:rPr lang="en-US" baseline="30000" dirty="0" smtClean="0"/>
              <a:t>th</a:t>
            </a:r>
            <a:r>
              <a:rPr lang="en-US" dirty="0" smtClean="0"/>
              <a:t> Legislative Session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547197"/>
              </p:ext>
            </p:extLst>
          </p:nvPr>
        </p:nvGraphicFramePr>
        <p:xfrm>
          <a:off x="304800" y="1397000"/>
          <a:ext cx="8210550" cy="5186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0550">
                  <a:extLst>
                    <a:ext uri="{9D8B030D-6E8A-4147-A177-3AD203B41FA5}">
                      <a16:colId xmlns:a16="http://schemas.microsoft.com/office/drawing/2014/main" val="1156459321"/>
                    </a:ext>
                  </a:extLst>
                </a:gridCol>
              </a:tblGrid>
              <a:tr h="5051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HB 3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619122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Basic Allotment</a:t>
                      </a:r>
                      <a:r>
                        <a:rPr lang="en-US" sz="1800" baseline="0" dirty="0" smtClean="0"/>
                        <a:t> to $</a:t>
                      </a:r>
                      <a:r>
                        <a:rPr lang="en-US" sz="1800" baseline="0" dirty="0" smtClean="0"/>
                        <a:t>6,160 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461749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Current Year Property Value in SOF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334588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Tax Compressed to $0.93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675048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Fast Growth school districts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428109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Salary Requirements – 30% of increase,</a:t>
                      </a:r>
                      <a:r>
                        <a:rPr lang="en-US" sz="1800" baseline="0" dirty="0" smtClean="0"/>
                        <a:t> 75%/25% Split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301353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Compensatory</a:t>
                      </a:r>
                      <a:r>
                        <a:rPr lang="en-US" sz="1800" baseline="0" dirty="0" smtClean="0"/>
                        <a:t> Education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117363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Changes in weighted</a:t>
                      </a:r>
                      <a:r>
                        <a:rPr lang="en-US" sz="1800" baseline="0" dirty="0" smtClean="0"/>
                        <a:t> funding</a:t>
                      </a:r>
                      <a:endParaRPr lang="en-US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791837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Pre-K/Penny</a:t>
                      </a:r>
                      <a:r>
                        <a:rPr lang="en-US" sz="1800" baseline="0" dirty="0" smtClean="0"/>
                        <a:t> Yield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520173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NIFA Increase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94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34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Property Value and Funding 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105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/>
              <a:t>FIRST Rating Indicator 20 (New): 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789702"/>
              </p:ext>
            </p:extLst>
          </p:nvPr>
        </p:nvGraphicFramePr>
        <p:xfrm>
          <a:off x="533400" y="1966913"/>
          <a:ext cx="7848600" cy="382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Worksheet" r:id="rId3" imgW="6362571" imgH="2924014" progId="Excel.Sheet.12">
                  <p:embed/>
                </p:oleObj>
              </mc:Choice>
              <mc:Fallback>
                <p:oleObj name="Worksheet" r:id="rId3" imgW="6362571" imgH="292401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966913"/>
                        <a:ext cx="7848600" cy="3824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166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Accelerated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The Texas Education Code requires a school district to provide each student who fails to perform satisfactorily on an End of Course assessment with accelerated instruction in the applicable subject area.  HB 5, 83</a:t>
            </a:r>
            <a:r>
              <a:rPr lang="en-US" sz="2800" baseline="30000" dirty="0"/>
              <a:t>rd</a:t>
            </a:r>
            <a:r>
              <a:rPr lang="en-US" sz="2800" dirty="0"/>
              <a:t> Texas Legislature in 2013 has emphasized this amount be included separately in the adopted budget.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Amount to Approve </a:t>
            </a:r>
            <a:r>
              <a:rPr lang="en-US" sz="2800" dirty="0" smtClean="0"/>
              <a:t>$82,100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50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Legal Postings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105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SB 622 requires school districts to reflect in their proposed budget a line item specifically for expenditures to publish all statutorily required public notices in the newspaper by the school district or their representatives. The line item must provide a clear comparison of the budgeted expenditures and the actual expenditures for the same purpose in the prior year, as required under Texas Local Government Code §140.0045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r>
              <a:rPr lang="en-US" sz="2800" dirty="0" smtClean="0"/>
              <a:t>Amount </a:t>
            </a:r>
            <a:r>
              <a:rPr lang="en-US" sz="2800" dirty="0"/>
              <a:t>to Approve </a:t>
            </a:r>
            <a:r>
              <a:rPr lang="en-US" sz="2800" dirty="0" smtClean="0"/>
              <a:t>$1,840</a:t>
            </a:r>
          </a:p>
          <a:p>
            <a:pPr marL="0" indent="0" algn="just">
              <a:buNone/>
            </a:pPr>
            <a:r>
              <a:rPr lang="en-US" sz="2800" dirty="0" smtClean="0"/>
              <a:t>Amount Prior Year $2,040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27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Budget Adoption – General Fund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544052"/>
              </p:ext>
            </p:extLst>
          </p:nvPr>
        </p:nvGraphicFramePr>
        <p:xfrm>
          <a:off x="914400" y="990600"/>
          <a:ext cx="7238999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Worksheet" r:id="rId3" imgW="10591768" imgH="9620121" progId="Excel.Sheet.12">
                  <p:embed/>
                </p:oleObj>
              </mc:Choice>
              <mc:Fallback>
                <p:oleObj name="Worksheet" r:id="rId3" imgW="10591768" imgH="962012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90600"/>
                        <a:ext cx="7238999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7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Budget Adoption – Food Service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141837"/>
              </p:ext>
            </p:extLst>
          </p:nvPr>
        </p:nvGraphicFramePr>
        <p:xfrm>
          <a:off x="609600" y="990600"/>
          <a:ext cx="80010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Worksheet" r:id="rId3" imgW="10820464" imgH="9420096" progId="Excel.Sheet.12">
                  <p:embed/>
                </p:oleObj>
              </mc:Choice>
              <mc:Fallback>
                <p:oleObj name="Worksheet" r:id="rId3" imgW="10820464" imgH="94200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990600"/>
                        <a:ext cx="8001000" cy="541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057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Budget Adoption – Debt Service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700177"/>
              </p:ext>
            </p:extLst>
          </p:nvPr>
        </p:nvGraphicFramePr>
        <p:xfrm>
          <a:off x="457200" y="990600"/>
          <a:ext cx="8229599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Worksheet" r:id="rId3" imgW="10687171" imgH="9820146" progId="Excel.Sheet.12">
                  <p:embed/>
                </p:oleObj>
              </mc:Choice>
              <mc:Fallback>
                <p:oleObj name="Worksheet" r:id="rId3" imgW="10687171" imgH="98201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990600"/>
                        <a:ext cx="8229599" cy="556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960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86738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Wrapping up 2018-19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78179"/>
              </p:ext>
            </p:extLst>
          </p:nvPr>
        </p:nvGraphicFramePr>
        <p:xfrm>
          <a:off x="457200" y="838200"/>
          <a:ext cx="81534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615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Original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2018-19 Estimated</a:t>
                      </a:r>
                      <a:r>
                        <a:rPr lang="en-US" sz="1600" baseline="0" dirty="0" smtClean="0"/>
                        <a:t> Finish - $</a:t>
                      </a:r>
                      <a:r>
                        <a:rPr lang="en-US" sz="1600" dirty="0" smtClean="0"/>
                        <a:t>1.04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2018-19 Estimated</a:t>
                      </a:r>
                      <a:r>
                        <a:rPr lang="en-US" sz="1600" baseline="0" dirty="0" smtClean="0"/>
                        <a:t> Finish - $</a:t>
                      </a:r>
                      <a:r>
                        <a:rPr lang="en-US" sz="1600" dirty="0" smtClean="0"/>
                        <a:t>1.17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53,211,713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48,438,663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54,259,222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50,004,846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46,954,568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49,908,871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Federal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1,470,000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2,324,925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2,324,925</a:t>
                      </a:r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104,686,559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97,718,156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106,493,018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843921"/>
              </p:ext>
            </p:extLst>
          </p:nvPr>
        </p:nvGraphicFramePr>
        <p:xfrm>
          <a:off x="457200" y="3124200"/>
          <a:ext cx="815340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Original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2018-19 Estimated</a:t>
                      </a:r>
                      <a:r>
                        <a:rPr lang="en-US" sz="1600" baseline="0" dirty="0" smtClean="0"/>
                        <a:t> Finish - $</a:t>
                      </a:r>
                      <a:r>
                        <a:rPr lang="en-US" sz="1600" dirty="0" smtClean="0"/>
                        <a:t>1.04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2018-19 Estimated Finish</a:t>
                      </a:r>
                      <a:r>
                        <a:rPr lang="en-US" sz="1600" baseline="0" dirty="0" smtClean="0"/>
                        <a:t> - $</a:t>
                      </a:r>
                      <a:r>
                        <a:rPr lang="en-US" sz="1600" dirty="0" smtClean="0"/>
                        <a:t>1.17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Payroll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80,298,030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79,545,665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79,545,665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Contracted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10,680,351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10,780,691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10,780,691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Supplies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3,409,387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3,628,013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3,628,013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Misc. Operating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1,704,256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1,803,720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1,803,720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Capital Outlay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178,322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588,415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588,415</a:t>
                      </a:r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96,270,346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96,346,504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96,346,504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Remaining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8,416,213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1,372,652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10,146,514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2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Fund Balance Summary – General Fund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300846"/>
              </p:ext>
            </p:extLst>
          </p:nvPr>
        </p:nvGraphicFramePr>
        <p:xfrm>
          <a:off x="457200" y="1676400"/>
          <a:ext cx="75438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 Fund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Beginning</a:t>
                      </a:r>
                      <a:r>
                        <a:rPr lang="en-US" sz="1600" baseline="0" dirty="0" smtClean="0"/>
                        <a:t> Fund Balance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25,582,124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2018-19 Excess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10,146,514</a:t>
                      </a:r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Predicted Transfer</a:t>
                      </a:r>
                      <a:r>
                        <a:rPr lang="en-US" sz="1600" baseline="0" dirty="0" smtClean="0"/>
                        <a:t> Out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(8,783,527)</a:t>
                      </a:r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Estimated</a:t>
                      </a:r>
                      <a:r>
                        <a:rPr lang="en-US" sz="1600" b="1" baseline="0" dirty="0" smtClean="0"/>
                        <a:t> Fund Balance as of June 30, 2019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26,944,751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20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6738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2019-20 Revenue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4200" dirty="0" smtClean="0"/>
              <a:t>Local</a:t>
            </a:r>
          </a:p>
          <a:p>
            <a:pPr lvl="1"/>
            <a:r>
              <a:rPr lang="en-US" sz="2800" dirty="0" smtClean="0"/>
              <a:t>April 2018 Preliminary </a:t>
            </a:r>
            <a:r>
              <a:rPr lang="en-US" sz="2800" dirty="0"/>
              <a:t>Taxable Value - </a:t>
            </a:r>
            <a:r>
              <a:rPr lang="en-US" sz="2800" dirty="0" smtClean="0"/>
              <a:t>$4,527,064,437</a:t>
            </a:r>
            <a:endParaRPr lang="en-US" sz="2800" dirty="0"/>
          </a:p>
          <a:p>
            <a:pPr lvl="2"/>
            <a:r>
              <a:rPr lang="en-US" sz="2300" dirty="0"/>
              <a:t>Johnson County - </a:t>
            </a:r>
            <a:r>
              <a:rPr lang="en-US" sz="2300" dirty="0" smtClean="0"/>
              <a:t>$2,877,122,981</a:t>
            </a:r>
          </a:p>
          <a:p>
            <a:pPr lvl="2"/>
            <a:r>
              <a:rPr lang="en-US" sz="2300" dirty="0" smtClean="0"/>
              <a:t>Tarrant </a:t>
            </a:r>
            <a:r>
              <a:rPr lang="en-US" sz="2300" dirty="0"/>
              <a:t>County - </a:t>
            </a:r>
            <a:r>
              <a:rPr lang="en-US" sz="2300" dirty="0" smtClean="0"/>
              <a:t>$1,649,941,456</a:t>
            </a:r>
            <a:endParaRPr lang="en-US" sz="2300" dirty="0"/>
          </a:p>
          <a:p>
            <a:pPr lvl="1"/>
            <a:r>
              <a:rPr lang="en-US" sz="2800" dirty="0" smtClean="0"/>
              <a:t>July 2018 </a:t>
            </a:r>
            <a:r>
              <a:rPr lang="en-US" sz="2800" dirty="0"/>
              <a:t>Certified Taxable Value - </a:t>
            </a:r>
            <a:r>
              <a:rPr lang="en-US" sz="2800" dirty="0" smtClean="0"/>
              <a:t>$4,545,915,174</a:t>
            </a:r>
          </a:p>
          <a:p>
            <a:pPr lvl="2"/>
            <a:r>
              <a:rPr lang="en-US" sz="2300" dirty="0" smtClean="0"/>
              <a:t>Johnson County - $2,942,141,295</a:t>
            </a:r>
          </a:p>
          <a:p>
            <a:pPr lvl="2"/>
            <a:r>
              <a:rPr lang="en-US" sz="2300" dirty="0" smtClean="0"/>
              <a:t>Tarrant </a:t>
            </a:r>
            <a:r>
              <a:rPr lang="en-US" sz="2300" dirty="0"/>
              <a:t>County - </a:t>
            </a:r>
            <a:r>
              <a:rPr lang="en-US" sz="2300" dirty="0" smtClean="0"/>
              <a:t>$1,603,773,879</a:t>
            </a:r>
            <a:endParaRPr lang="en-US" sz="2300" dirty="0"/>
          </a:p>
          <a:p>
            <a:pPr lvl="1"/>
            <a:r>
              <a:rPr lang="en-US" sz="2800" dirty="0" smtClean="0"/>
              <a:t>April 2019 Predicted - $4,897,531,746</a:t>
            </a:r>
          </a:p>
          <a:p>
            <a:pPr lvl="2"/>
            <a:r>
              <a:rPr lang="en-US" sz="2300" dirty="0" smtClean="0"/>
              <a:t>Johnson County - $3,133,380,479</a:t>
            </a:r>
          </a:p>
          <a:p>
            <a:pPr lvl="2"/>
            <a:r>
              <a:rPr lang="en-US" sz="2300" dirty="0" smtClean="0"/>
              <a:t>Tarrant County - $1,764,151,267</a:t>
            </a:r>
          </a:p>
          <a:p>
            <a:r>
              <a:rPr lang="en-US" sz="3800" dirty="0" smtClean="0"/>
              <a:t>State</a:t>
            </a:r>
          </a:p>
          <a:p>
            <a:pPr lvl="1"/>
            <a:r>
              <a:rPr lang="en-US" sz="2300" dirty="0" smtClean="0"/>
              <a:t>2.3% </a:t>
            </a:r>
            <a:r>
              <a:rPr lang="en-US" sz="2300" dirty="0"/>
              <a:t>Growth </a:t>
            </a:r>
            <a:r>
              <a:rPr lang="en-US" sz="2300" dirty="0" smtClean="0"/>
              <a:t>Rate =  12,698 Enrollment / ADA 12,065</a:t>
            </a:r>
          </a:p>
          <a:p>
            <a:pPr lvl="1"/>
            <a:r>
              <a:rPr lang="en-US" sz="2300" dirty="0" smtClean="0"/>
              <a:t>Demographer Report </a:t>
            </a:r>
            <a:endParaRPr lang="en-US" sz="2300" dirty="0"/>
          </a:p>
          <a:p>
            <a:pPr lvl="2"/>
            <a:r>
              <a:rPr lang="en-US" sz="1900" dirty="0" smtClean="0">
                <a:solidFill>
                  <a:schemeClr val="tx1"/>
                </a:solidFill>
              </a:rPr>
              <a:t>3.5% - Projected Growth for 2019-20</a:t>
            </a:r>
          </a:p>
          <a:p>
            <a:pPr lvl="2"/>
            <a:r>
              <a:rPr lang="en-US" sz="1900" dirty="0">
                <a:solidFill>
                  <a:schemeClr val="tx1"/>
                </a:solidFill>
              </a:rPr>
              <a:t>2</a:t>
            </a:r>
            <a:r>
              <a:rPr lang="en-US" sz="1900" dirty="0" smtClean="0">
                <a:solidFill>
                  <a:schemeClr val="tx1"/>
                </a:solidFill>
              </a:rPr>
              <a:t>.5% - 2018-19 Projected Growth, 2.02% 2018-19 Actual Growth</a:t>
            </a:r>
          </a:p>
          <a:p>
            <a:r>
              <a:rPr lang="en-US" sz="3800" dirty="0" smtClean="0"/>
              <a:t>Federal</a:t>
            </a:r>
          </a:p>
        </p:txBody>
      </p:sp>
    </p:spTree>
    <p:extLst>
      <p:ext uri="{BB962C8B-B14F-4D97-AF65-F5344CB8AC3E}">
        <p14:creationId xmlns:p14="http://schemas.microsoft.com/office/powerpoint/2010/main" val="9826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General Fund – 2019-20 Projected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757021"/>
              </p:ext>
            </p:extLst>
          </p:nvPr>
        </p:nvGraphicFramePr>
        <p:xfrm>
          <a:off x="457199" y="914400"/>
          <a:ext cx="777239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Revenue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2018-19 Original Budget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2019-20 Projected - $1.04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2019-20 Projected - $1.17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53,211,713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51,992,644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58,232,099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50,004,846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44,755,249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47,090,069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Federal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1,470,000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1,545,000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1,545,000</a:t>
                      </a:r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104,686,559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98,292,893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106,867,168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943355"/>
              </p:ext>
            </p:extLst>
          </p:nvPr>
        </p:nvGraphicFramePr>
        <p:xfrm>
          <a:off x="457200" y="3276600"/>
          <a:ext cx="7772399" cy="3349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4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33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Expenses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2018-19 Original Budget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2019-20 Projected - $1.04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2019-20 Projected - $1.17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Payroll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80,298,030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80,987,226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80,987,226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96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10,680,351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11,436,724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11,436,274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Supplies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3,409,387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3,629,664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3,629,664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Misc. Operating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1,704,256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1,990,162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1,990,162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Debt Service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0</a:t>
                      </a:r>
                      <a:endParaRPr lang="en-US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112,408</a:t>
                      </a:r>
                      <a:endParaRPr lang="en-US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112,408</a:t>
                      </a:r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Capital Outlay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178,322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73,500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73,500</a:t>
                      </a:r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96,270,346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98,229,684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98,229,684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976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3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Food Service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283380"/>
              </p:ext>
            </p:extLst>
          </p:nvPr>
        </p:nvGraphicFramePr>
        <p:xfrm>
          <a:off x="304800" y="1447800"/>
          <a:ext cx="8382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 </a:t>
                      </a:r>
                    </a:p>
                    <a:p>
                      <a:pPr algn="ctr"/>
                      <a:r>
                        <a:rPr lang="en-US" dirty="0" smtClean="0"/>
                        <a:t>Original Budget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</a:p>
                    <a:p>
                      <a:pPr algn="ctr"/>
                      <a:r>
                        <a:rPr lang="en-US" dirty="0" smtClean="0"/>
                        <a:t> Estimated Finish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2019-20 </a:t>
                      </a:r>
                    </a:p>
                    <a:p>
                      <a:pPr algn="ctr"/>
                      <a:r>
                        <a:rPr lang="en-US" dirty="0" smtClean="0"/>
                        <a:t>Proposed</a:t>
                      </a:r>
                      <a:endParaRPr lang="en-US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Local</a:t>
                      </a:r>
                      <a:endParaRPr lang="en-US" sz="16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2,790,500</a:t>
                      </a:r>
                      <a:endParaRPr lang="en-US" sz="16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2,949,128</a:t>
                      </a:r>
                      <a:endParaRPr lang="en-US" sz="16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3,154,481</a:t>
                      </a:r>
                      <a:endParaRPr lang="en-US" sz="1600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100,000</a:t>
                      </a:r>
                      <a:endParaRPr lang="en-US" sz="16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110,000</a:t>
                      </a:r>
                      <a:endParaRPr lang="en-US" sz="16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120,000</a:t>
                      </a:r>
                      <a:endParaRPr lang="en-US" sz="1600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Federal</a:t>
                      </a:r>
                      <a:endParaRPr lang="en-US" sz="16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3,018,525</a:t>
                      </a:r>
                      <a:endParaRPr lang="en-US" sz="1600" u="sng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3,202,827</a:t>
                      </a:r>
                      <a:endParaRPr lang="en-US" sz="1600" u="sng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3,338,206</a:t>
                      </a:r>
                      <a:endParaRPr lang="en-US" sz="1600" u="sng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</a:t>
                      </a:r>
                      <a:r>
                        <a:rPr lang="en-US" sz="1600" b="1" baseline="0" dirty="0" smtClean="0"/>
                        <a:t> Revenue</a:t>
                      </a:r>
                      <a:endParaRPr lang="en-US" sz="1600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5,908,525</a:t>
                      </a:r>
                      <a:endParaRPr lang="en-US" sz="1600" u="non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6,261,955</a:t>
                      </a:r>
                      <a:endParaRPr lang="en-US" sz="1600" u="non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6,612,687</a:t>
                      </a:r>
                      <a:endParaRPr lang="en-US" sz="1600" u="none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endParaRPr lang="en-US" sz="1600" u="non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endParaRPr lang="en-US" sz="1600" u="non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endParaRPr lang="en-US" sz="1600" u="none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Food Service (35)</a:t>
                      </a:r>
                      <a:endParaRPr lang="en-US" sz="16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5,777,067</a:t>
                      </a:r>
                      <a:endParaRPr lang="en-US" sz="1600" u="non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6,132,962</a:t>
                      </a:r>
                      <a:endParaRPr lang="en-US" sz="1600" u="non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6,426,358</a:t>
                      </a:r>
                      <a:endParaRPr lang="en-US" sz="1600" u="none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Operations (51)</a:t>
                      </a:r>
                      <a:endParaRPr lang="en-US" sz="16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35,000</a:t>
                      </a:r>
                      <a:endParaRPr lang="en-US" sz="1600" u="sng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35,000</a:t>
                      </a:r>
                      <a:endParaRPr lang="en-US" sz="1600" u="sng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35,000</a:t>
                      </a:r>
                      <a:endParaRPr lang="en-US" sz="1600" u="sng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 Expenditures</a:t>
                      </a:r>
                      <a:endParaRPr lang="en-US" sz="1600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baseline="0" dirty="0" smtClean="0"/>
                        <a:t>5,812,067</a:t>
                      </a:r>
                      <a:endParaRPr lang="en-US" sz="1600" u="none" baseline="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baseline="0" dirty="0" smtClean="0"/>
                        <a:t>6,167,962</a:t>
                      </a:r>
                      <a:endParaRPr lang="en-US" sz="1600" u="none" baseline="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baseline="0" dirty="0" smtClean="0"/>
                        <a:t>6,461,358</a:t>
                      </a:r>
                      <a:endParaRPr lang="en-US" sz="1600" u="none" baseline="0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Remaining</a:t>
                      </a:r>
                      <a:endParaRPr lang="en-US" sz="16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96,458</a:t>
                      </a:r>
                      <a:endParaRPr lang="en-US" sz="16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93,993</a:t>
                      </a:r>
                      <a:endParaRPr lang="en-US" sz="16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151,329</a:t>
                      </a:r>
                      <a:endParaRPr lang="en-US" sz="1600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990683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8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14400"/>
          </a:xfrm>
        </p:spPr>
        <p:txBody>
          <a:bodyPr/>
          <a:lstStyle/>
          <a:p>
            <a:r>
              <a:rPr lang="en-US" dirty="0" smtClean="0"/>
              <a:t>Debt Service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589604"/>
              </p:ext>
            </p:extLst>
          </p:nvPr>
        </p:nvGraphicFramePr>
        <p:xfrm>
          <a:off x="457200" y="1676400"/>
          <a:ext cx="83820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 </a:t>
                      </a:r>
                    </a:p>
                    <a:p>
                      <a:pPr algn="ctr"/>
                      <a:r>
                        <a:rPr lang="en-US" dirty="0" smtClean="0"/>
                        <a:t>Original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 </a:t>
                      </a:r>
                    </a:p>
                    <a:p>
                      <a:pPr algn="ctr"/>
                      <a:r>
                        <a:rPr lang="en-US" dirty="0" smtClean="0"/>
                        <a:t>Estimated Finish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2019-20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Proposed 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21,820,218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22,713,010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24,087,659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1,276,344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514,355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479,437</a:t>
                      </a:r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 Revenue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23,096,562</a:t>
                      </a:r>
                      <a:endParaRPr lang="en-US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23,227,365</a:t>
                      </a:r>
                      <a:endParaRPr lang="en-US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24,567,096</a:t>
                      </a:r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Debt Service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 Expenditures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baseline="0" dirty="0" smtClean="0"/>
                        <a:t>26,193,107</a:t>
                      </a:r>
                      <a:endParaRPr lang="en-US" sz="1600" u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baseline="0" dirty="0" smtClean="0"/>
                        <a:t>28,842,112</a:t>
                      </a:r>
                      <a:endParaRPr lang="en-US" sz="1600" u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baseline="0" dirty="0" smtClean="0"/>
                        <a:t>29,229,558</a:t>
                      </a:r>
                      <a:endParaRPr lang="en-US" sz="160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Remaining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(3,096,545)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(5,614,747)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(4,662,462)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84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Fund Balance Summary – Debt Service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202916"/>
              </p:ext>
            </p:extLst>
          </p:nvPr>
        </p:nvGraphicFramePr>
        <p:xfrm>
          <a:off x="457200" y="1752600"/>
          <a:ext cx="73152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Debt Service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Fund Balance</a:t>
                      </a:r>
                      <a:r>
                        <a:rPr lang="en-US" sz="1600" b="0" baseline="0" dirty="0" smtClean="0"/>
                        <a:t> June 30, 2018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16,125,004</a:t>
                      </a:r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Transfer In 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5,497,324</a:t>
                      </a:r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2019-20 Bond Payment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(29,223,058)</a:t>
                      </a:r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2019-20</a:t>
                      </a:r>
                      <a:r>
                        <a:rPr lang="en-US" sz="1600" baseline="0" dirty="0" smtClean="0"/>
                        <a:t> Estimated Revenue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24,567,096</a:t>
                      </a:r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Ending Fund Balance June 30, 2019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16,966,366</a:t>
                      </a:r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15476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2020-2021 Bond Payment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(22,907,856)</a:t>
                      </a:r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27417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2021-2022 Bond Payment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(22,744,531)</a:t>
                      </a:r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958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34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Fund Balance Summary – Capital Projects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415718"/>
              </p:ext>
            </p:extLst>
          </p:nvPr>
        </p:nvGraphicFramePr>
        <p:xfrm>
          <a:off x="457200" y="1295400"/>
          <a:ext cx="73152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Capital Projects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Bond Issuance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85,000,000</a:t>
                      </a:r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Transfer In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3,219,602</a:t>
                      </a:r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Interest to Date (May 31, 2019)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1,258,500</a:t>
                      </a:r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Sub-total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89,478,102</a:t>
                      </a:r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Estimated Transfer</a:t>
                      </a:r>
                      <a:r>
                        <a:rPr lang="en-US" sz="1600" b="0" baseline="0" dirty="0" smtClean="0"/>
                        <a:t> In 2019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3,200,000</a:t>
                      </a:r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05725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Projected</a:t>
                      </a:r>
                      <a:r>
                        <a:rPr lang="en-US" sz="1600" b="0" baseline="0" dirty="0" smtClean="0"/>
                        <a:t> Balance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92,678,102</a:t>
                      </a:r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139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32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3471</TotalTime>
  <Words>690</Words>
  <Application>Microsoft Office PowerPoint</Application>
  <PresentationFormat>On-screen Show (4:3)</PresentationFormat>
  <Paragraphs>259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Stack of books design template</vt:lpstr>
      <vt:lpstr>Office Theme</vt:lpstr>
      <vt:lpstr>Worksheet</vt:lpstr>
      <vt:lpstr>2019-20 Budget Workshop </vt:lpstr>
      <vt:lpstr>Wrapping up 2018-19 </vt:lpstr>
      <vt:lpstr>Fund Balance Summary – General Fund</vt:lpstr>
      <vt:lpstr>2019-20 Revenue Factors</vt:lpstr>
      <vt:lpstr>General Fund – 2019-20 Projected </vt:lpstr>
      <vt:lpstr>Food Service</vt:lpstr>
      <vt:lpstr>Debt Service</vt:lpstr>
      <vt:lpstr>Fund Balance Summary – Debt Service</vt:lpstr>
      <vt:lpstr>Fund Balance Summary – Capital Projects</vt:lpstr>
      <vt:lpstr>86th Legislative Session</vt:lpstr>
      <vt:lpstr>Property Value and Funding Lag</vt:lpstr>
      <vt:lpstr>Accelerated Education</vt:lpstr>
      <vt:lpstr>Legal Postings</vt:lpstr>
      <vt:lpstr>Budget Adoption – General Fund</vt:lpstr>
      <vt:lpstr>Budget Adoption – Food Service</vt:lpstr>
      <vt:lpstr>Budget Adoption – Debt Service</vt:lpstr>
    </vt:vector>
  </TitlesOfParts>
  <Company>Burleson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2015-16 Budget Workshop</dc:title>
  <dc:creator>Paula Butler</dc:creator>
  <cp:lastModifiedBy>Paula Butler</cp:lastModifiedBy>
  <cp:revision>352</cp:revision>
  <cp:lastPrinted>2019-06-17T21:46:57Z</cp:lastPrinted>
  <dcterms:created xsi:type="dcterms:W3CDTF">2015-04-27T17:12:18Z</dcterms:created>
  <dcterms:modified xsi:type="dcterms:W3CDTF">2019-06-19T13:41:28Z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TC010721491033</vt:lpwstr>
  </property>
</Properties>
</file>